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22"/>
  </p:notesMasterIdLst>
  <p:sldIdLst>
    <p:sldId id="2904" r:id="rId5"/>
    <p:sldId id="256" r:id="rId6"/>
    <p:sldId id="2907" r:id="rId7"/>
    <p:sldId id="2912" r:id="rId8"/>
    <p:sldId id="257" r:id="rId9"/>
    <p:sldId id="2913" r:id="rId10"/>
    <p:sldId id="260" r:id="rId11"/>
    <p:sldId id="2906" r:id="rId12"/>
    <p:sldId id="2911" r:id="rId13"/>
    <p:sldId id="2908" r:id="rId14"/>
    <p:sldId id="2909" r:id="rId15"/>
    <p:sldId id="2914" r:id="rId16"/>
    <p:sldId id="259" r:id="rId17"/>
    <p:sldId id="2910" r:id="rId18"/>
    <p:sldId id="2915" r:id="rId19"/>
    <p:sldId id="2905" r:id="rId20"/>
    <p:sldId id="291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7A3"/>
    <a:srgbClr val="5B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217" autoAdjust="0"/>
    <p:restoredTop sz="58789" autoAdjust="0"/>
  </p:normalViewPr>
  <p:slideViewPr>
    <p:cSldViewPr snapToGrid="0">
      <p:cViewPr varScale="1">
        <p:scale>
          <a:sx n="30" d="100"/>
          <a:sy n="30" d="100"/>
        </p:scale>
        <p:origin x="569" y="41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(Send this link out in advance.) Watch this video from Good Morning America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/01psTtw2wZc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(Send this link out in advance.) Watch this video from Good Morning America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/01psTtw2wZc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Essential Concept: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ideas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comments from participants. Develop a working understanding of the word. Write notes, thoughts, comments on the screen or whiteboard. Then ask participants to define the word using the MW dictionary online.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you’re present together in a room, you can ask them to turn and talk to their elbow partner about the definition.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need to compare what they know versus what they know now. How is it different? How is it the same?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have gratitude means that you show you are thankful for something.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something you are thankful for? When you spend time scanning your day and life for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 to be thankful for, it automatically retrains your brain to look for the good.”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1psTtw2wZ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01psTtw2wZ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2141538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>
                <a:solidFill>
                  <a:srgbClr val="F36C25"/>
                </a:solidFill>
                <a:latin typeface="Eras Bold ITC" panose="020B0602030504020804" pitchFamily="34" charset="77"/>
              </a:rPr>
              <a:t>Week </a:t>
            </a:r>
            <a:r>
              <a:rPr lang="en-US" sz="9600" b="1" dirty="0">
                <a:solidFill>
                  <a:srgbClr val="F36C25"/>
                </a:solidFill>
                <a:latin typeface="Eras Bold ITC" panose="020B0602030504020804" pitchFamily="34" charset="77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438185" y="1905506"/>
            <a:ext cx="74107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Aft>
                <a:spcPts val="0"/>
              </a:spcAft>
            </a:pPr>
            <a:endParaRPr lang="en-US" sz="3200" u="none" strike="noStrike" dirty="0">
              <a:solidFill>
                <a:srgbClr val="3FB7A3"/>
              </a:solidFill>
              <a:effectLst/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>
              <a:spcAft>
                <a:spcPts val="0"/>
              </a:spcAft>
            </a:pPr>
            <a: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  <a:ea typeface="Arial" panose="020B0604020202020204" pitchFamily="34" charset="0"/>
              </a:rPr>
              <a:t>Let’s chat about our understanding of gratitude from our personal perspectives.</a:t>
            </a:r>
            <a:endParaRPr lang="en-US" sz="3200" i="1" u="none" strike="noStrike" dirty="0">
              <a:solidFill>
                <a:schemeClr val="accent2"/>
              </a:solidFill>
              <a:effectLst/>
              <a:latin typeface="Eras Medium ITC" panose="020B06020305040208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Gratitude?</a:t>
            </a:r>
          </a:p>
        </p:txBody>
      </p:sp>
      <p:pic>
        <p:nvPicPr>
          <p:cNvPr id="5" name="Picture 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89E8B8F-A5F7-41CB-9313-DCD7C5BD7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14" y="4053088"/>
            <a:ext cx="4499384" cy="21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1537468" y="1516758"/>
            <a:ext cx="83606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Aft>
                <a:spcPts val="0"/>
              </a:spcAft>
            </a:pPr>
            <a:r>
              <a:rPr lang="en-US" sz="28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How is your definition different from what you might find in a dictionary. (Feel free to look it up.)</a:t>
            </a:r>
          </a:p>
          <a:p>
            <a:pPr marR="0" lvl="0">
              <a:spcAft>
                <a:spcPts val="0"/>
              </a:spcAft>
            </a:pPr>
            <a:endParaRPr lang="en-US" sz="2800" i="1" dirty="0">
              <a:solidFill>
                <a:schemeClr val="accent2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>
              <a:spcAft>
                <a:spcPts val="0"/>
              </a:spcAft>
            </a:pPr>
            <a:r>
              <a:rPr lang="en-US" sz="2800" i="1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To have </a:t>
            </a:r>
            <a:r>
              <a:rPr lang="en-US" sz="2800" b="1" i="1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gratitude</a:t>
            </a:r>
            <a:r>
              <a:rPr lang="en-US" sz="2800" i="1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 means that you show you are thankful for something.</a:t>
            </a:r>
          </a:p>
          <a:p>
            <a:pPr marR="0" lvl="0">
              <a:spcAft>
                <a:spcPts val="0"/>
              </a:spcAft>
            </a:pPr>
            <a:endParaRPr lang="en-US" sz="2800" i="1" dirty="0">
              <a:solidFill>
                <a:schemeClr val="accent2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>
              <a:spcAft>
                <a:spcPts val="0"/>
              </a:spcAft>
            </a:pPr>
            <a:r>
              <a:rPr lang="en-US" sz="28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What is something you are </a:t>
            </a:r>
            <a:r>
              <a:rPr lang="en-US" sz="2800" b="1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thankful</a:t>
            </a:r>
            <a:r>
              <a:rPr lang="en-US" sz="28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 for?</a:t>
            </a:r>
          </a:p>
          <a:p>
            <a:pPr marR="0" lvl="0">
              <a:spcAft>
                <a:spcPts val="0"/>
              </a:spcAft>
            </a:pPr>
            <a:endParaRPr lang="en-US" sz="2800" dirty="0">
              <a:solidFill>
                <a:schemeClr val="accent2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>
              <a:spcAft>
                <a:spcPts val="0"/>
              </a:spcAft>
            </a:pPr>
            <a:r>
              <a:rPr lang="en-US" sz="28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When you spend time scanning your day and life for something to be thankful for, it automatically retrains your brain to look for the good.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1537468" y="478247"/>
            <a:ext cx="9092431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More Thoughts on Gratitude</a:t>
            </a:r>
            <a:r>
              <a:rPr lang="en-US" dirty="0">
                <a:solidFill>
                  <a:srgbClr val="3FB7A3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176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FC226-305B-CA42-AE21-4B0399DB6006}"/>
              </a:ext>
            </a:extLst>
          </p:cNvPr>
          <p:cNvSpPr txBox="1"/>
          <p:nvPr/>
        </p:nvSpPr>
        <p:spPr>
          <a:xfrm>
            <a:off x="4438185" y="1905506"/>
            <a:ext cx="74107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Aft>
                <a:spcPts val="0"/>
              </a:spcAft>
            </a:pPr>
            <a:endParaRPr lang="en-US" sz="3200" u="none" strike="noStrike" dirty="0">
              <a:solidFill>
                <a:srgbClr val="3FB7A3"/>
              </a:solidFill>
              <a:effectLst/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  <a:ea typeface="Arial" panose="020B0604020202020204" pitchFamily="34" charset="0"/>
              </a:rPr>
              <a:t>How can showing gratitude at work impact my work and the work of others?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  <a:ea typeface="Arial" panose="020B0604020202020204" pitchFamily="34" charset="0"/>
              </a:rPr>
              <a:t>Who benefits from a culture that expresses gratitude?</a:t>
            </a:r>
          </a:p>
          <a:p>
            <a:pPr marR="0" lvl="0">
              <a:spcAft>
                <a:spcPts val="0"/>
              </a:spcAft>
            </a:pPr>
            <a:endParaRPr lang="en-US" sz="3200" dirty="0">
              <a:solidFill>
                <a:schemeClr val="accent2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28C312-D982-8949-86BC-3280D6A6279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Connecting this Lesson to Our Work</a:t>
            </a:r>
          </a:p>
        </p:txBody>
      </p:sp>
    </p:spTree>
    <p:extLst>
      <p:ext uri="{BB962C8B-B14F-4D97-AF65-F5344CB8AC3E}">
        <p14:creationId xmlns:p14="http://schemas.microsoft.com/office/powerpoint/2010/main" val="24817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572B271-7E77-438A-86A3-A704106F84C4}"/>
              </a:ext>
            </a:extLst>
          </p:cNvPr>
          <p:cNvSpPr txBox="1">
            <a:spLocks/>
          </p:cNvSpPr>
          <p:nvPr/>
        </p:nvSpPr>
        <p:spPr>
          <a:xfrm>
            <a:off x="5627433" y="527139"/>
            <a:ext cx="3295794" cy="13568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08019"/>
                </a:solidFill>
              </a:rPr>
              <a:t>Activity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4B411A-6276-4C6A-8894-0A1A69CDD702}"/>
              </a:ext>
            </a:extLst>
          </p:cNvPr>
          <p:cNvSpPr txBox="1">
            <a:spLocks/>
          </p:cNvSpPr>
          <p:nvPr/>
        </p:nvSpPr>
        <p:spPr>
          <a:xfrm>
            <a:off x="4428093" y="1883946"/>
            <a:ext cx="5694473" cy="43407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A8E8A"/>
                </a:solidFill>
                <a:latin typeface="Eras Medium ITC" panose="020B0602030504020804" pitchFamily="34" charset="77"/>
              </a:rPr>
              <a:t>Over the next 21 days, we are going to spend time looking at our lives and finding something to be thankful for each day.</a:t>
            </a:r>
          </a:p>
          <a:p>
            <a:pPr marL="0" indent="0">
              <a:buNone/>
            </a:pPr>
            <a:endParaRPr lang="en-US" dirty="0">
              <a:solidFill>
                <a:srgbClr val="3A8E8A"/>
              </a:solidFill>
              <a:latin typeface="Eras Medium ITC" panose="020B0602030504020804" pitchFamily="34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A8E8A"/>
                </a:solidFill>
                <a:latin typeface="Eras Medium ITC" panose="020B0602030504020804" pitchFamily="34" charset="77"/>
              </a:rPr>
              <a:t>When we are trying to decide something to be thankful for, we have to scan through our day.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426CD76-041A-4C7A-8143-A89DC553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677" y="1734531"/>
            <a:ext cx="4226646" cy="39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4B411A-6276-4C6A-8894-0A1A69CDD702}"/>
              </a:ext>
            </a:extLst>
          </p:cNvPr>
          <p:cNvSpPr txBox="1">
            <a:spLocks/>
          </p:cNvSpPr>
          <p:nvPr/>
        </p:nvSpPr>
        <p:spPr>
          <a:xfrm>
            <a:off x="6001144" y="1471045"/>
            <a:ext cx="5838759" cy="5086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A8E8A"/>
                </a:solidFill>
                <a:latin typeface="Eras Medium ITC" panose="020B0602030504020804" pitchFamily="34" charset="77"/>
              </a:rPr>
              <a:t>When we are deciding what we are thankful for, it can be something simple like:</a:t>
            </a:r>
          </a:p>
          <a:p>
            <a:pPr marL="0" indent="0">
              <a:buNone/>
            </a:pPr>
            <a:endParaRPr lang="en-US" dirty="0">
              <a:solidFill>
                <a:srgbClr val="3A8E8A"/>
              </a:solidFill>
              <a:latin typeface="Eras Medium ITC" panose="020B0602030504020804" pitchFamily="34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Eras Medium ITC" panose="020B0602030504020804" pitchFamily="34" charset="77"/>
              </a:rPr>
              <a:t>“A great cup of coffee!” or “I’m thankful for my dog.”</a:t>
            </a:r>
          </a:p>
          <a:p>
            <a:pPr marL="0" indent="0">
              <a:buNone/>
            </a:pPr>
            <a:endParaRPr lang="en-US" dirty="0">
              <a:solidFill>
                <a:srgbClr val="3A8E8A"/>
              </a:solidFill>
              <a:latin typeface="Eras Medium ITC" panose="020B0602030504020804" pitchFamily="34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A8E8A"/>
                </a:solidFill>
                <a:latin typeface="Eras Medium ITC" panose="020B0602030504020804" pitchFamily="34" charset="77"/>
              </a:rPr>
              <a:t>Using complete sentences will help you provide the detail required to make this tactic genuinely impactful.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20582-0898-4D0F-BC9A-40009CD8C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5303">
            <a:off x="1261945" y="1219155"/>
            <a:ext cx="3478005" cy="51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A5BAA2A-8432-4543-97A1-59B00C28DD71}"/>
              </a:ext>
            </a:extLst>
          </p:cNvPr>
          <p:cNvSpPr/>
          <p:nvPr/>
        </p:nvSpPr>
        <p:spPr>
          <a:xfrm>
            <a:off x="4791556" y="2790497"/>
            <a:ext cx="1209588" cy="7330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A357C70-090C-9249-9C50-AD81B9358C5E}"/>
              </a:ext>
            </a:extLst>
          </p:cNvPr>
          <p:cNvSpPr txBox="1">
            <a:spLocks/>
          </p:cNvSpPr>
          <p:nvPr/>
        </p:nvSpPr>
        <p:spPr>
          <a:xfrm>
            <a:off x="3262968" y="346744"/>
            <a:ext cx="7801272" cy="88688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08019"/>
                </a:solidFill>
              </a:rPr>
              <a:t>21-day Gratitude Journal</a:t>
            </a:r>
          </a:p>
        </p:txBody>
      </p:sp>
    </p:spTree>
    <p:extLst>
      <p:ext uri="{BB962C8B-B14F-4D97-AF65-F5344CB8AC3E}">
        <p14:creationId xmlns:p14="http://schemas.microsoft.com/office/powerpoint/2010/main" val="295106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572B271-7E77-438A-86A3-A704106F84C4}"/>
              </a:ext>
            </a:extLst>
          </p:cNvPr>
          <p:cNvSpPr txBox="1">
            <a:spLocks/>
          </p:cNvSpPr>
          <p:nvPr/>
        </p:nvSpPr>
        <p:spPr>
          <a:xfrm>
            <a:off x="3262968" y="346744"/>
            <a:ext cx="7801272" cy="88688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08019"/>
                </a:solidFill>
              </a:rPr>
              <a:t>21-day Gratitude Journal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4B411A-6276-4C6A-8894-0A1A69CDD702}"/>
              </a:ext>
            </a:extLst>
          </p:cNvPr>
          <p:cNvSpPr txBox="1">
            <a:spLocks/>
          </p:cNvSpPr>
          <p:nvPr/>
        </p:nvSpPr>
        <p:spPr>
          <a:xfrm>
            <a:off x="3262968" y="1233625"/>
            <a:ext cx="8401721" cy="5086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A8E8A"/>
                </a:solidFill>
                <a:latin typeface="Eras Medium ITC" panose="020B0602030504020804" pitchFamily="34" charset="77"/>
              </a:rPr>
              <a:t>But we can also write down something a bit more complicated:</a:t>
            </a:r>
          </a:p>
          <a:p>
            <a:pPr marL="0" indent="0">
              <a:buNone/>
            </a:pPr>
            <a:endParaRPr lang="en-US" dirty="0">
              <a:solidFill>
                <a:srgbClr val="3A8E8A"/>
              </a:solidFill>
              <a:latin typeface="Eras Medium ITC" panose="020B0602030504020804" pitchFamily="34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Eras Medium ITC" panose="020B0602030504020804" pitchFamily="34" charset="77"/>
              </a:rPr>
              <a:t>“I’m grateful for my colleagues who’ve always got my back when things get challenging.” </a:t>
            </a:r>
          </a:p>
          <a:p>
            <a:pPr marL="0" indent="0">
              <a:buNone/>
            </a:pPr>
            <a:endParaRPr lang="en-US" dirty="0">
              <a:solidFill>
                <a:srgbClr val="3A8E8A"/>
              </a:solidFill>
              <a:latin typeface="Eras Medium ITC" panose="020B0602030504020804" pitchFamily="34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A8E8A"/>
                </a:solidFill>
                <a:latin typeface="Eras Medium ITC" panose="020B0602030504020804" pitchFamily="34" charset="77"/>
              </a:rPr>
              <a:t>Or</a:t>
            </a:r>
          </a:p>
          <a:p>
            <a:pPr marL="0" indent="0">
              <a:buNone/>
            </a:pPr>
            <a:endParaRPr lang="en-US" dirty="0">
              <a:solidFill>
                <a:srgbClr val="3A8E8A"/>
              </a:solidFill>
              <a:latin typeface="Eras Medium ITC" panose="020B0602030504020804" pitchFamily="34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Eras Medium ITC" panose="020B0602030504020804" pitchFamily="34" charset="77"/>
              </a:rPr>
              <a:t>“A supervisor/leader who went the extra mile for me.”</a:t>
            </a:r>
          </a:p>
        </p:txBody>
      </p:sp>
    </p:spTree>
    <p:extLst>
      <p:ext uri="{BB962C8B-B14F-4D97-AF65-F5344CB8AC3E}">
        <p14:creationId xmlns:p14="http://schemas.microsoft.com/office/powerpoint/2010/main" val="252860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E060001-7223-474B-BE27-F6C5C501B352}"/>
              </a:ext>
            </a:extLst>
          </p:cNvPr>
          <p:cNvSpPr txBox="1">
            <a:spLocks/>
          </p:cNvSpPr>
          <p:nvPr/>
        </p:nvSpPr>
        <p:spPr>
          <a:xfrm>
            <a:off x="1182029" y="365125"/>
            <a:ext cx="5093265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BONUS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0752EA4-58F5-48E0-B5B7-2BDC0418D9DE}"/>
              </a:ext>
            </a:extLst>
          </p:cNvPr>
          <p:cNvSpPr txBox="1">
            <a:spLocks/>
          </p:cNvSpPr>
          <p:nvPr/>
        </p:nvSpPr>
        <p:spPr>
          <a:xfrm>
            <a:off x="397601" y="1460817"/>
            <a:ext cx="6696884" cy="333978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Who is a person you’re thankful for?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What is a day of the year you’re thankful for?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What is an activity you’re thankful for?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What is an app on technology you’re most thankful for?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A8E8A"/>
                </a:solidFill>
              </a:rPr>
              <a:t>What experience have you endured that you are most thankful for?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9519F27-72C6-49FE-9828-650CA70B2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10" y="4235139"/>
            <a:ext cx="4946014" cy="25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2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C917548-4431-8748-8973-E81D0C5EA2C9}"/>
              </a:ext>
            </a:extLst>
          </p:cNvPr>
          <p:cNvSpPr txBox="1">
            <a:spLocks/>
          </p:cNvSpPr>
          <p:nvPr/>
        </p:nvSpPr>
        <p:spPr>
          <a:xfrm>
            <a:off x="2561123" y="766916"/>
            <a:ext cx="7801272" cy="886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08019"/>
                </a:solidFill>
              </a:rPr>
              <a:t>Weekly To-Dos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7F6FDD-4454-BC4B-9E61-A9FEF64F7018}"/>
              </a:ext>
            </a:extLst>
          </p:cNvPr>
          <p:cNvSpPr txBox="1">
            <a:spLocks/>
          </p:cNvSpPr>
          <p:nvPr/>
        </p:nvSpPr>
        <p:spPr>
          <a:xfrm>
            <a:off x="3200400" y="1920240"/>
            <a:ext cx="8366760" cy="45910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BC7B5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C7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rgbClr val="3A8E8A"/>
                </a:solidFill>
                <a:latin typeface="Eras Medium ITC" panose="020B0602030504020804" pitchFamily="34" charset="77"/>
              </a:rPr>
              <a:t>Get started on your 21-day Gratitude challenge and keep it going.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>
              <a:solidFill>
                <a:srgbClr val="3A8E8A"/>
              </a:solidFill>
              <a:latin typeface="Eras Medium ITC" panose="020B0602030504020804" pitchFamily="34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rgbClr val="3A8E8A"/>
                </a:solidFill>
                <a:latin typeface="Eras Medium ITC" panose="020B0602030504020804" pitchFamily="34" charset="77"/>
              </a:rPr>
              <a:t>Make sure to use the Gratitude Journal to track your progress.</a:t>
            </a:r>
            <a:endParaRPr lang="en-US" sz="4400" dirty="0">
              <a:solidFill>
                <a:schemeClr val="accent2"/>
              </a:solidFill>
              <a:latin typeface="Eras Medium ITC" panose="020B0602030504020804" pitchFamily="34" charset="77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88BA721-FB8F-5B48-A73B-B592F0199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" y="2774950"/>
            <a:ext cx="231775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C20A6EB-671B-4480-8623-BF90C45C549F}"/>
              </a:ext>
            </a:extLst>
          </p:cNvPr>
          <p:cNvSpPr txBox="1">
            <a:spLocks/>
          </p:cNvSpPr>
          <p:nvPr/>
        </p:nvSpPr>
        <p:spPr>
          <a:xfrm>
            <a:off x="4155685" y="357662"/>
            <a:ext cx="7007461" cy="3941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The Orange Frog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4000" b="1" dirty="0">
              <a:solidFill>
                <a:srgbClr val="F36C25"/>
              </a:solidFill>
              <a:latin typeface="Eras Bold ITC" panose="020B0602030504020804" pitchFamily="34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Bold ITC" panose="020B0602030504020804" pitchFamily="34" charset="77"/>
                <a:ea typeface="+mn-ea"/>
                <a:cs typeface="+mn-cs"/>
              </a:rPr>
              <a:t>Gratitudes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Medium ITC" panose="020B0602030504020804" pitchFamily="34" charset="77"/>
              </a:rPr>
              <a:t>Week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>
                <a:latin typeface="Eras Medium ITC" panose="020B0602030504020804" pitchFamily="34" charset="77"/>
              </a:rPr>
              <a:t>Intro to Gratitude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Shawn Achor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02" y="7198580"/>
            <a:ext cx="3835022" cy="3523352"/>
          </a:xfrm>
          <a:prstGeom prst="rect">
            <a:avLst/>
          </a:prstGeom>
        </p:spPr>
      </p:pic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C2FA9EF-68F2-4ECF-AAB7-16E68BC12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94" y="1072113"/>
            <a:ext cx="4845980" cy="48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3388666-B202-D541-ADB0-FD4DD16BA3F1}"/>
              </a:ext>
            </a:extLst>
          </p:cNvPr>
          <p:cNvSpPr txBox="1">
            <a:spLocks/>
          </p:cNvSpPr>
          <p:nvPr/>
        </p:nvSpPr>
        <p:spPr>
          <a:xfrm>
            <a:off x="3624943" y="1098966"/>
            <a:ext cx="8135961" cy="3941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solidFill>
                  <a:srgbClr val="F36C25"/>
                </a:solidFill>
                <a:latin typeface="Eras Medium ITC" panose="020B0602030504020804" pitchFamily="34" charset="77"/>
              </a:rPr>
              <a:t>Each week, you’ll find a 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36C25"/>
                </a:solidFill>
                <a:effectLst/>
                <a:uLnTx/>
                <a:uFillTx/>
                <a:latin typeface="Eras Medium ITC" panose="020B0602030504020804" pitchFamily="34" charset="77"/>
              </a:rPr>
              <a:t>Worksheet in the resources section of the website and your Gratitude Journal.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Medium ITC" panose="020B0602030504020804" pitchFamily="34" charset="77"/>
              </a:rPr>
              <a:t>Please, </a:t>
            </a:r>
            <a:r>
              <a:rPr lang="en-US" sz="5400" dirty="0">
                <a:latin typeface="Eras Medium ITC" panose="020B0602030504020804" pitchFamily="34" charset="77"/>
              </a:rPr>
              <a:t>h</a:t>
            </a:r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ras Medium ITC" panose="020B0602030504020804" pitchFamily="34" charset="77"/>
              </a:rPr>
              <a:t>ave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Medium ITC" panose="020B0602030504020804" pitchFamily="34" charset="77"/>
              </a:rPr>
              <a:t> those</a:t>
            </a:r>
            <a:r>
              <a:rPr lang="en-US" sz="5400" dirty="0">
                <a:latin typeface="Eras Medium ITC" panose="020B0602030504020804" pitchFamily="34" charset="77"/>
              </a:rPr>
              <a:t> available.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Medium ITC" panose="020B0602030504020804" pitchFamily="34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Medium ITC" panose="020B0602030504020804" pitchFamily="34" charset="77"/>
              </a:rPr>
              <a:t>\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Eras Medium ITC" panose="020B06020305040208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Eras Medium ITC" panose="020B0602030504020804" pitchFamily="34" charset="77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7AB971B-7C44-DF47-BDD8-5672118BB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6661">
            <a:off x="1085966" y="2202543"/>
            <a:ext cx="1890659" cy="24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7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B47516-D4ED-3A4D-9A1E-9A60647D0C24}"/>
              </a:ext>
            </a:extLst>
          </p:cNvPr>
          <p:cNvSpPr txBox="1"/>
          <p:nvPr/>
        </p:nvSpPr>
        <p:spPr>
          <a:xfrm>
            <a:off x="182879" y="1943190"/>
            <a:ext cx="3645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Eras Medium ITC" panose="020B0602030504020804" pitchFamily="34" charset="77"/>
              </a:rPr>
              <a:t>Prework </a:t>
            </a:r>
          </a:p>
          <a:p>
            <a:r>
              <a:rPr lang="en-US" sz="4800" b="1" dirty="0">
                <a:solidFill>
                  <a:schemeClr val="bg1"/>
                </a:solidFill>
                <a:latin typeface="Eras Medium ITC" panose="020B0602030504020804" pitchFamily="34" charset="77"/>
              </a:rPr>
              <a:t>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232AE-57D6-174D-BFC7-A74F9AEE6E2D}"/>
              </a:ext>
            </a:extLst>
          </p:cNvPr>
          <p:cNvSpPr txBox="1"/>
          <p:nvPr/>
        </p:nvSpPr>
        <p:spPr>
          <a:xfrm>
            <a:off x="4613290" y="868770"/>
            <a:ext cx="67709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Did you get a chance to watch the Good Morning America video featuring Shawn and Gratitudes?</a:t>
            </a:r>
            <a:endParaRPr lang="en-US" sz="4800" b="0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7" name="Picture 6" descr="A picture containing text, person, tabl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BCBB3FC-C840-C748-90A4-CCD8E99E8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90" y="2644170"/>
            <a:ext cx="6778610" cy="369003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051A860-9121-F94D-B61D-FC93FE958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9" y="3878610"/>
            <a:ext cx="3375311" cy="19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4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2826054" y="544417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Gratitudes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2826054" y="1905506"/>
            <a:ext cx="67709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Learning Objective</a:t>
            </a:r>
            <a:r>
              <a:rPr lang="en-US" sz="2400" dirty="0">
                <a:solidFill>
                  <a:srgbClr val="F08019"/>
                </a:solidFill>
                <a:latin typeface="Eras Medium ITC" panose="020B0602030504020804" pitchFamily="34" charset="0"/>
              </a:rPr>
              <a:t>: (“Each participant…”)</a:t>
            </a:r>
            <a:endParaRPr lang="en-US" sz="3200" dirty="0">
              <a:solidFill>
                <a:srgbClr val="F08019"/>
              </a:solidFill>
              <a:latin typeface="Eras Medium ITC" panose="020B0602030504020804" pitchFamily="34" charset="0"/>
            </a:endParaRPr>
          </a:p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</a:p>
          <a:p>
            <a:r>
              <a:rPr lang="en-US" sz="3200" u="sng" dirty="0">
                <a:solidFill>
                  <a:schemeClr val="accent2"/>
                </a:solidFill>
                <a:latin typeface="Eras Medium ITC" panose="020B0602030504020804" pitchFamily="34" charset="0"/>
              </a:rPr>
              <a:t>Can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define gratitude</a:t>
            </a:r>
          </a:p>
          <a:p>
            <a:endParaRPr lang="en-US" sz="3200" b="0" dirty="0">
              <a:latin typeface="Eras Medium ITC" panose="020B0602030504020804" pitchFamily="34" charset="0"/>
            </a:endParaRPr>
          </a:p>
          <a:p>
            <a:r>
              <a:rPr lang="en-US" sz="3200" u="sng" dirty="0">
                <a:solidFill>
                  <a:schemeClr val="accent2"/>
                </a:solidFill>
                <a:latin typeface="Eras Medium ITC" panose="020B0602030504020804" pitchFamily="34" charset="0"/>
              </a:rPr>
              <a:t>Will</a:t>
            </a:r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 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discuss the importance of being thankful for the things in </a:t>
            </a:r>
            <a:r>
              <a:rPr lang="en-US" sz="3200" dirty="0">
                <a:solidFill>
                  <a:srgbClr val="000000"/>
                </a:solidFill>
                <a:latin typeface="Eras Medium ITC" panose="020B0602030504020804" pitchFamily="34" charset="0"/>
              </a:rPr>
              <a:t>their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 life</a:t>
            </a:r>
            <a:endParaRPr lang="en-US" sz="4800" b="0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8F7C9-2948-4BED-A5A0-636C028DB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5484" y="2291025"/>
            <a:ext cx="4022558" cy="4022558"/>
          </a:xfrm>
          <a:prstGeom prst="rect">
            <a:avLst/>
          </a:prstGeom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A27AB75-87C0-4AF9-B78B-A730E96A1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27" y="2291025"/>
            <a:ext cx="4022558" cy="4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4F9A4-DB8A-5546-BA70-C64AAB7901FF}"/>
              </a:ext>
            </a:extLst>
          </p:cNvPr>
          <p:cNvSpPr txBox="1"/>
          <p:nvPr/>
        </p:nvSpPr>
        <p:spPr>
          <a:xfrm>
            <a:off x="4403394" y="1207357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Essential Concept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E1B27-006E-BD4E-B827-5FE4BC01C1D1}"/>
              </a:ext>
            </a:extLst>
          </p:cNvPr>
          <p:cNvSpPr txBox="1"/>
          <p:nvPr/>
        </p:nvSpPr>
        <p:spPr>
          <a:xfrm>
            <a:off x="4403394" y="2603655"/>
            <a:ext cx="67709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Eras Medium ITC" panose="020B0602030504020804" pitchFamily="34" charset="0"/>
              </a:rPr>
              <a:t>Demonstrate leadership, integrity, ethical behavior, and social responsibility in all environments.</a:t>
            </a:r>
            <a:endParaRPr lang="en-US" sz="4800" b="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4438185" y="1659285"/>
            <a:ext cx="74107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Communicate clearly 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B7A3"/>
                </a:solidFill>
              </a:rPr>
              <a:t>Collaborate on structured tasks 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Show sensitivity to others’ views and ideas 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B7A3"/>
                </a:solidFill>
              </a:rPr>
              <a:t>Understand how to create consensus 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Use active listening and speaking skills 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B7A3"/>
                </a:solidFill>
              </a:rPr>
              <a:t>Positively support the work of others</a:t>
            </a:r>
            <a:endParaRPr lang="en-US" sz="3200" u="none" strike="noStrike" dirty="0">
              <a:solidFill>
                <a:srgbClr val="3FB7A3"/>
              </a:solidFill>
              <a:effectLst/>
              <a:latin typeface="Eras Medium ITC" panose="020B06020305040208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5FA4F-C926-40DB-AE1D-14271676CDCD}"/>
              </a:ext>
            </a:extLst>
          </p:cNvPr>
          <p:cNvSpPr txBox="1">
            <a:spLocks/>
          </p:cNvSpPr>
          <p:nvPr/>
        </p:nvSpPr>
        <p:spPr>
          <a:xfrm>
            <a:off x="4438185" y="365125"/>
            <a:ext cx="6715540" cy="7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Eras Bold ITC" panose="020B0907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B7A3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567559" y="1659285"/>
            <a:ext cx="63535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Aft>
                <a:spcPts val="0"/>
              </a:spcAft>
            </a:pPr>
            <a:r>
              <a:rPr lang="en-US" sz="32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What does it mean to have gratitude?</a:t>
            </a:r>
          </a:p>
          <a:p>
            <a:pPr marR="0" lvl="0" algn="ctr">
              <a:spcAft>
                <a:spcPts val="0"/>
              </a:spcAft>
            </a:pPr>
            <a:endParaRPr lang="en-US" sz="3200" dirty="0">
              <a:solidFill>
                <a:srgbClr val="3FB7A3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 algn="ctr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latin typeface="Eras Medium ITC" panose="020B0602030504020804" pitchFamily="34" charset="0"/>
                <a:ea typeface="Arial" panose="020B0604020202020204" pitchFamily="34" charset="0"/>
              </a:rPr>
              <a:t>And</a:t>
            </a:r>
            <a:endParaRPr lang="en-US" sz="3200" b="1" u="none" strike="noStrike" dirty="0">
              <a:solidFill>
                <a:schemeClr val="accent2"/>
              </a:solidFill>
              <a:effectLst/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 algn="ctr">
              <a:spcAft>
                <a:spcPts val="0"/>
              </a:spcAft>
            </a:pPr>
            <a:endParaRPr lang="en-US" sz="3200" dirty="0">
              <a:solidFill>
                <a:srgbClr val="3FB7A3"/>
              </a:solidFill>
              <a:latin typeface="Eras Medium ITC" panose="020B0602030504020804" pitchFamily="34" charset="0"/>
              <a:ea typeface="Arial" panose="020B0604020202020204" pitchFamily="34" charset="0"/>
            </a:endParaRPr>
          </a:p>
          <a:p>
            <a:pPr marR="0" lvl="0" algn="ctr">
              <a:spcAft>
                <a:spcPts val="0"/>
              </a:spcAft>
            </a:pPr>
            <a:r>
              <a:rPr lang="en-US" sz="32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Arial" panose="020B0604020202020204" pitchFamily="34" charset="0"/>
              </a:rPr>
              <a:t>Is it easy for you to find something to be grateful for in your day?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FD21876-D14B-244B-BADB-C3A188E7B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65" y="2058815"/>
            <a:ext cx="3957996" cy="27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ack Your Happiness: How learning gratitude is changing an Illinois middle school">
            <a:hlinkClick r:id="" action="ppaction://media"/>
            <a:extLst>
              <a:ext uri="{FF2B5EF4-FFF2-40B4-BE49-F238E27FC236}">
                <a16:creationId xmlns:a16="http://schemas.microsoft.com/office/drawing/2014/main" id="{48433C1D-32B6-40FC-955D-79B6F21EC3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5703" y="603832"/>
            <a:ext cx="10003221" cy="5651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93E835-C911-BB46-94D4-493AAFFEFF5F}"/>
              </a:ext>
            </a:extLst>
          </p:cNvPr>
          <p:cNvSpPr txBox="1"/>
          <p:nvPr/>
        </p:nvSpPr>
        <p:spPr>
          <a:xfrm>
            <a:off x="2383674" y="94141"/>
            <a:ext cx="742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Eras Bold ITC" panose="020B0907030504020204" pitchFamily="34" charset="0"/>
              </a:rPr>
              <a:t>Hack Your Happiness</a:t>
            </a:r>
          </a:p>
        </p:txBody>
      </p:sp>
    </p:spTree>
    <p:extLst>
      <p:ext uri="{BB962C8B-B14F-4D97-AF65-F5344CB8AC3E}">
        <p14:creationId xmlns:p14="http://schemas.microsoft.com/office/powerpoint/2010/main" val="2193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762</Words>
  <Application>Microsoft Office PowerPoint</Application>
  <PresentationFormat>Widescreen</PresentationFormat>
  <Paragraphs>110</Paragraphs>
  <Slides>17</Slides>
  <Notes>5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Eras Bold ITC</vt:lpstr>
      <vt:lpstr>Eras Medium ITC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33</cp:revision>
  <dcterms:created xsi:type="dcterms:W3CDTF">2021-03-23T18:25:43Z</dcterms:created>
  <dcterms:modified xsi:type="dcterms:W3CDTF">2022-09-19T18:16:45Z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AAA4C24E-B216-448A-82DE-A2E7C6C8D648</vt:lpwstr>
  </property>
  <property fmtid="{D5CDD505-2E9C-101B-9397-08002B2CF9AE}" pid="3" name="ArticulatePath">
    <vt:lpwstr>H360 - G - Wk1 - 0.Leader Slides</vt:lpwstr>
  </property>
</Properties>
</file>